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53" r:id="rId1"/>
  </p:sldMasterIdLst>
  <p:notesMasterIdLst>
    <p:notesMasterId r:id="rId42"/>
  </p:notesMasterIdLst>
  <p:handoutMasterIdLst>
    <p:handoutMasterId r:id="rId43"/>
  </p:handoutMasterIdLst>
  <p:sldIdLst>
    <p:sldId id="1071" r:id="rId2"/>
    <p:sldId id="1153" r:id="rId3"/>
    <p:sldId id="1158" r:id="rId4"/>
    <p:sldId id="1159" r:id="rId5"/>
    <p:sldId id="1160" r:id="rId6"/>
    <p:sldId id="1157" r:id="rId7"/>
    <p:sldId id="952" r:id="rId8"/>
    <p:sldId id="1074" r:id="rId9"/>
    <p:sldId id="1075" r:id="rId10"/>
    <p:sldId id="1076" r:id="rId11"/>
    <p:sldId id="1077" r:id="rId12"/>
    <p:sldId id="1165" r:id="rId13"/>
    <p:sldId id="1164" r:id="rId14"/>
    <p:sldId id="1163" r:id="rId15"/>
    <p:sldId id="1161" r:id="rId16"/>
    <p:sldId id="1078" r:id="rId17"/>
    <p:sldId id="1148" r:id="rId18"/>
    <p:sldId id="1086" r:id="rId19"/>
    <p:sldId id="1166" r:id="rId20"/>
    <p:sldId id="1162" r:id="rId21"/>
    <p:sldId id="1167" r:id="rId22"/>
    <p:sldId id="1168" r:id="rId23"/>
    <p:sldId id="1171" r:id="rId24"/>
    <p:sldId id="1169" r:id="rId25"/>
    <p:sldId id="1170" r:id="rId26"/>
    <p:sldId id="1172" r:id="rId27"/>
    <p:sldId id="1173" r:id="rId28"/>
    <p:sldId id="1174" r:id="rId29"/>
    <p:sldId id="1175" r:id="rId30"/>
    <p:sldId id="1176" r:id="rId31"/>
    <p:sldId id="1177" r:id="rId32"/>
    <p:sldId id="1178" r:id="rId33"/>
    <p:sldId id="1179" r:id="rId34"/>
    <p:sldId id="1185" r:id="rId35"/>
    <p:sldId id="1181" r:id="rId36"/>
    <p:sldId id="1180" r:id="rId37"/>
    <p:sldId id="1182" r:id="rId38"/>
    <p:sldId id="1183" r:id="rId39"/>
    <p:sldId id="1184" r:id="rId40"/>
    <p:sldId id="1063" r:id="rId41"/>
  </p:sldIdLst>
  <p:sldSz cx="12192000" cy="6858000"/>
  <p:notesSz cx="7315200" cy="9601200"/>
  <p:embeddedFontLst>
    <p:embeddedFont>
      <p:font typeface="Verdana" panose="020B0604030504040204" pitchFamily="34" charset="0"/>
      <p:regular r:id="rId44"/>
      <p:bold r:id="rId45"/>
      <p:italic r:id="rId46"/>
      <p:boldItalic r:id="rId47"/>
    </p:embeddedFont>
  </p:embeddedFontLst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8" autoAdjust="0"/>
    <p:restoredTop sz="94821" autoAdjust="0"/>
  </p:normalViewPr>
  <p:slideViewPr>
    <p:cSldViewPr>
      <p:cViewPr varScale="1">
        <p:scale>
          <a:sx n="67" d="100"/>
          <a:sy n="67" d="100"/>
        </p:scale>
        <p:origin x="43" y="1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16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738" y="-91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7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86EF0CC0-253D-47C3-8ABA-61E192260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72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6-02-26T02:43:00.972"/>
    </inkml:context>
    <inkml:brush xml:id="br0">
      <inkml:brushProperty name="width" value="0.06667" units="cm"/>
      <inkml:brushProperty name="height" value="0.06667" units="cm"/>
    </inkml:brush>
  </inkml:definitions>
  <inkml:trace contextRef="#ctx0" brushRef="#br0">14216 9940 12288,'-22'-15'5567,"22"11"-4383,0-4-1504,0 8-1216,0 0 1120,6 0-6015,10-6-225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EC063134-1902-4EA1-84E4-8F80A5F71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36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dirty="0"/>
              <a:t>1/26/2015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F7F05A-6406-46F5-9EA7-29EB712FB2E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84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063134-1902-4EA1-84E4-8F80A5F7122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15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063134-1902-4EA1-84E4-8F80A5F7122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70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063134-1902-4EA1-84E4-8F80A5F7122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0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063134-1902-4EA1-84E4-8F80A5F7122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06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063134-1902-4EA1-84E4-8F80A5F7122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5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914400" y="2393950"/>
            <a:ext cx="103632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103632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30400" y="3429000"/>
            <a:ext cx="93472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99A31-46A2-456B-9B76-1D9845169260}" type="datetime1">
              <a:rPr lang="en-US" smtClean="0"/>
              <a:t>2/28/2017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D5C65-EC40-4007-846E-588E96A52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2976B-5702-4C22-959F-8D202EDEA7F9}" type="datetime1">
              <a:rPr lang="en-US" smtClean="0"/>
              <a:t>2/28/2017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21932-C0A3-44A6-8F63-F5D8CBABA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2DF7D-8AD9-4B94-A47A-44328A59A193}" type="datetime1">
              <a:rPr lang="en-US" smtClean="0"/>
              <a:t>2/28/2017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62F21-A96D-4121-B954-63C2C180F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FC1D4-EE08-4504-861B-7D1C72AC6A31}" type="datetime1">
              <a:rPr lang="en-US" smtClean="0"/>
              <a:t>2/28/2017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7A327-4765-44BB-B409-F388B8D9B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A736F-2F96-411F-AA0D-9490C6E9BD8C}" type="datetime1">
              <a:rPr lang="en-US" smtClean="0"/>
              <a:t>2/28/2017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4C8E6-D49E-4E22-89EA-658F48D7E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9C0A-FFF3-4223-A6C0-D01F9D53C25A}" type="datetime1">
              <a:rPr lang="en-US" smtClean="0"/>
              <a:t>2/28/2017</a:t>
            </a:fld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F0E3D-2021-4660-9D26-CBA4C1269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7C4BB-7046-4926-A2A5-0FE35C64A39C}" type="datetime1">
              <a:rPr lang="en-US" smtClean="0"/>
              <a:t>2/28/2017</a:t>
            </a:fld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B42EE-6D25-4866-9E65-13BE62068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B30EC-0892-4465-9D52-09FD2C7BF593}" type="datetime1">
              <a:rPr lang="en-US" smtClean="0"/>
              <a:t>2/28/2017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10AD2-18FF-45BA-A5C8-71CA0AF88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60FE6-F447-4D59-8002-43815AAFB49E}" type="datetime1">
              <a:rPr lang="en-US" smtClean="0"/>
              <a:t>2/28/2017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F892B-67F2-4B89-ABA1-6CD30456A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2C31D-2B67-49F1-8878-1D0CADB4361F}" type="datetime1">
              <a:rPr lang="en-US" smtClean="0"/>
              <a:t>2/28/2017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F2FC5-15F1-49DE-882F-0B00667A6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5118" y="304800"/>
            <a:ext cx="2669116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1" y="304800"/>
            <a:ext cx="7806267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60FFA-5CD4-4405-A414-7B96FB661545}" type="datetime1">
              <a:rPr lang="en-US" smtClean="0"/>
              <a:t>2/28/2017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A6243-2DDA-4850-BFA3-B056EA55A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651" y="1752600"/>
            <a:ext cx="52324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1251" y="1752600"/>
            <a:ext cx="52324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755651" y="3962400"/>
            <a:ext cx="106680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B0546-D6DA-445D-82CF-CA5F43382D7E}" type="datetime1">
              <a:rPr lang="en-US" smtClean="0"/>
              <a:t>2/28/2017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F5916-1866-4C49-A236-7498535D6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55651" y="1752600"/>
            <a:ext cx="10668000" cy="4267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44A2F-A66E-4810-85A6-D194EAA4F40A}" type="datetime1">
              <a:rPr lang="en-US" smtClean="0"/>
              <a:t>2/28/2017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9DD14-0C8C-48C1-83A8-A42C58214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106680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1" y="3962400"/>
            <a:ext cx="106680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BB09A-E9B4-4A2C-A24A-254B08B06A75}" type="datetime1">
              <a:rPr lang="en-US" smtClean="0"/>
              <a:t>2/28/2017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266C8-DD49-47C8-9CD0-A2AC06A5D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8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304801"/>
            <a:ext cx="10668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752600"/>
            <a:ext cx="1066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812800" y="1566864"/>
            <a:ext cx="10610851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812800" y="6172200"/>
            <a:ext cx="105664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5490A316-0B8B-436A-9B84-F99785E5B379}" type="datetime1">
              <a:rPr lang="en-US" smtClean="0"/>
              <a:t>2/28/2017</a:t>
            </a:fld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4B214A3F-9DD7-4E4B-904E-FF02DA37B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308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828800"/>
            <a:ext cx="103632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Putting it all together</a:t>
            </a:r>
            <a:r>
              <a:rPr lang="en-US" sz="3600" dirty="0"/>
              <a:t>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CIMPOD 2017, February 27-28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810000"/>
            <a:ext cx="6096000" cy="19812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Miguel Hernán</a:t>
            </a:r>
          </a:p>
          <a:p>
            <a:r>
              <a:rPr lang="en-US" sz="2400" b="1" cap="small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departments of epidemiology and biostatistics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50" y="5642610"/>
            <a:ext cx="5516880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02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Putting it all together? </a:t>
            </a:r>
            <a:br>
              <a:rPr lang="en-US" dirty="0"/>
            </a:br>
            <a:r>
              <a:rPr lang="en-US" dirty="0"/>
              <a:t>In less than 30 minutes? Really?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Estimating treatment effects (</a:t>
            </a:r>
            <a:r>
              <a:rPr lang="en-US" dirty="0" err="1"/>
              <a:t>Drukker</a:t>
            </a:r>
            <a:r>
              <a:rPr lang="en-US" dirty="0"/>
              <a:t>)</a:t>
            </a:r>
          </a:p>
          <a:p>
            <a:r>
              <a:rPr lang="en-US" dirty="0"/>
              <a:t>Observational data (Rosen-</a:t>
            </a:r>
            <a:r>
              <a:rPr lang="en-US" dirty="0" err="1"/>
              <a:t>Zvi</a:t>
            </a:r>
            <a:r>
              <a:rPr lang="en-US" dirty="0"/>
              <a:t>)</a:t>
            </a:r>
          </a:p>
          <a:p>
            <a:r>
              <a:rPr lang="en-US" dirty="0"/>
              <a:t>Propensity scores (Seeger)</a:t>
            </a:r>
          </a:p>
          <a:p>
            <a:r>
              <a:rPr lang="en-US" dirty="0"/>
              <a:t>IV estimation (Swanson) </a:t>
            </a:r>
          </a:p>
          <a:p>
            <a:r>
              <a:rPr lang="en-US" dirty="0"/>
              <a:t>IP weighting (Patel, Cain)</a:t>
            </a:r>
          </a:p>
          <a:p>
            <a:r>
              <a:rPr lang="en-US" dirty="0"/>
              <a:t>G-formula (Young)</a:t>
            </a:r>
          </a:p>
          <a:p>
            <a:r>
              <a:rPr lang="en-US" dirty="0"/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36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What is comparative effectiveness research?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“The </a:t>
            </a:r>
            <a:r>
              <a:rPr lang="en-US" b="1" dirty="0"/>
              <a:t>generation and synthesis of evidence that compares the benefits and harms </a:t>
            </a:r>
            <a:r>
              <a:rPr lang="en-US" dirty="0"/>
              <a:t>of alternative methods to prevent, diagnose, treat, and monitor a clinical condition or to improve the delivery of care” </a:t>
            </a:r>
          </a:p>
          <a:p>
            <a:pPr lvl="1">
              <a:defRPr/>
            </a:pPr>
            <a:r>
              <a:rPr lang="en-US" dirty="0"/>
              <a:t>Institute of Medicine 2009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Comparative effectiveness or comparative safety</a:t>
            </a:r>
          </a:p>
          <a:p>
            <a:pPr>
              <a:defRPr/>
            </a:pPr>
            <a:r>
              <a:rPr lang="en-US" dirty="0"/>
              <a:t>Patient-centered outcomes research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3E0587-7817-4D02-8488-60CBBCBA01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74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goal of comparative effectiveness research is to help decision-makers decide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Patients, clinicians, policy makers, health care managers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“To assist [decision makers] </a:t>
            </a:r>
            <a:r>
              <a:rPr lang="en-US" b="1" dirty="0"/>
              <a:t>to make informed decisions</a:t>
            </a:r>
            <a:r>
              <a:rPr lang="en-US" dirty="0"/>
              <a:t> that will improve health care at both the individual and population levels”</a:t>
            </a:r>
          </a:p>
          <a:p>
            <a:pPr lvl="1">
              <a:defRPr/>
            </a:pPr>
            <a:r>
              <a:rPr lang="en-US" dirty="0"/>
              <a:t>Institute of Medicine 2009</a:t>
            </a:r>
          </a:p>
          <a:p>
            <a:pPr lvl="1">
              <a:defRPr/>
            </a:pPr>
            <a:endParaRPr lang="en-US" dirty="0"/>
          </a:p>
          <a:p>
            <a:pPr marL="471487" lvl="1" indent="0">
              <a:buNone/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0227A-28CE-4F14-B4D9-0D4CE51A9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53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effectiveness research</a:t>
            </a:r>
            <a:br>
              <a:rPr lang="en-US" dirty="0"/>
            </a:br>
            <a:r>
              <a:rPr lang="en-US" dirty="0"/>
              <a:t>and its purpose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defRPr/>
            </a:pPr>
            <a:r>
              <a:rPr lang="en-US" dirty="0"/>
              <a:t>“The </a:t>
            </a:r>
            <a:r>
              <a:rPr lang="en-US" b="1" dirty="0"/>
              <a:t>generation and synthesis of evidence</a:t>
            </a:r>
            <a:r>
              <a:rPr lang="en-US" dirty="0"/>
              <a:t> that compares the benefits and harms…” </a:t>
            </a:r>
          </a:p>
          <a:p>
            <a:pPr lvl="1">
              <a:defRPr/>
            </a:pPr>
            <a:r>
              <a:rPr lang="en-US" dirty="0"/>
              <a:t>“</a:t>
            </a:r>
            <a:r>
              <a:rPr lang="en-US" b="1" dirty="0"/>
              <a:t>to make informed decisions</a:t>
            </a:r>
            <a:r>
              <a:rPr lang="en-US" dirty="0"/>
              <a:t> that will improve health…”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So CER is about estimating the effects of treatments</a:t>
            </a:r>
          </a:p>
          <a:p>
            <a:pPr lvl="1">
              <a:defRPr/>
            </a:pPr>
            <a:r>
              <a:rPr lang="en-US" dirty="0"/>
              <a:t>where “treatment” means any health-related intervention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6A9B07-BA13-4831-9970-EF51CED54A3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3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Estimating treatment effects (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Drukker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/>
              <a:t>Observational data (Rosen-</a:t>
            </a:r>
            <a:r>
              <a:rPr lang="en-US" dirty="0" err="1"/>
              <a:t>Zvi</a:t>
            </a:r>
            <a:r>
              <a:rPr lang="en-US" dirty="0"/>
              <a:t>)</a:t>
            </a:r>
          </a:p>
          <a:p>
            <a:r>
              <a:rPr lang="en-US" dirty="0"/>
              <a:t>Propensity scores (Seeger)</a:t>
            </a:r>
          </a:p>
          <a:p>
            <a:r>
              <a:rPr lang="en-US" dirty="0"/>
              <a:t>IV estimation (Swanson) </a:t>
            </a:r>
          </a:p>
          <a:p>
            <a:r>
              <a:rPr lang="en-US" dirty="0"/>
              <a:t>IP weighting (Patel, Cain)</a:t>
            </a:r>
          </a:p>
          <a:p>
            <a:r>
              <a:rPr lang="en-US" dirty="0"/>
              <a:t>G-formula (Young)</a:t>
            </a:r>
          </a:p>
          <a:p>
            <a:r>
              <a:rPr lang="en-US" dirty="0"/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The situation:</a:t>
            </a:r>
            <a:br>
              <a:rPr lang="en-US" dirty="0"/>
            </a:br>
            <a:r>
              <a:rPr lang="en-US" dirty="0"/>
              <a:t>We need to make decisions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Treat with A or with B? </a:t>
            </a:r>
          </a:p>
          <a:p>
            <a:pPr lvl="1"/>
            <a:r>
              <a:rPr lang="en-US" dirty="0"/>
              <a:t>Treat now or later? </a:t>
            </a:r>
          </a:p>
          <a:p>
            <a:pPr lvl="1"/>
            <a:r>
              <a:rPr lang="en-US" dirty="0"/>
              <a:t>When to switch to C?</a:t>
            </a:r>
          </a:p>
          <a:p>
            <a:endParaRPr lang="en-US" dirty="0"/>
          </a:p>
          <a:p>
            <a:r>
              <a:rPr lang="en-US" dirty="0"/>
              <a:t>A relevant randomized trial would, in principle, answer each comparative effectiveness and safety question</a:t>
            </a:r>
          </a:p>
          <a:p>
            <a:pPr lvl="2"/>
            <a:r>
              <a:rPr lang="en-US" dirty="0"/>
              <a:t>Interference/scaling up issues aside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But we rarely have randomized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expensive, untimely, unethical, impractical </a:t>
            </a:r>
          </a:p>
          <a:p>
            <a:endParaRPr lang="en-US" dirty="0"/>
          </a:p>
          <a:p>
            <a:r>
              <a:rPr lang="en-US" dirty="0"/>
              <a:t>And deferring decisions is not an option</a:t>
            </a:r>
          </a:p>
          <a:p>
            <a:pPr lvl="1"/>
            <a:r>
              <a:rPr lang="en-US" dirty="0"/>
              <a:t>no decision is a decision: “Keep status quo”</a:t>
            </a:r>
          </a:p>
          <a:p>
            <a:pPr lvl="1"/>
            <a:endParaRPr lang="en-US" dirty="0"/>
          </a:p>
          <a:p>
            <a:r>
              <a:rPr lang="en-US" b="1" dirty="0"/>
              <a:t>Question: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What do we do?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980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Answer: </a:t>
            </a:r>
            <a:r>
              <a:rPr lang="en-US" dirty="0"/>
              <a:t>We analyze observational data</a:t>
            </a:r>
            <a:br>
              <a:rPr lang="en-US" dirty="0"/>
            </a:br>
            <a:r>
              <a:rPr lang="en-US" dirty="0"/>
              <a:t>(pre-existing or collected for research)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Epidemiologic studies</a:t>
            </a:r>
          </a:p>
          <a:p>
            <a:r>
              <a:rPr lang="en-US" dirty="0"/>
              <a:t>Electronic medical records</a:t>
            </a:r>
          </a:p>
          <a:p>
            <a:r>
              <a:rPr lang="en-US" dirty="0"/>
              <a:t>Administrative claims databases</a:t>
            </a:r>
          </a:p>
          <a:p>
            <a:r>
              <a:rPr lang="en-US" dirty="0"/>
              <a:t>National registers</a:t>
            </a:r>
          </a:p>
          <a:p>
            <a:r>
              <a:rPr lang="en-US" dirty="0"/>
              <a:t>Disease registries</a:t>
            </a:r>
          </a:p>
          <a:p>
            <a:r>
              <a:rPr lang="en-US" dirty="0"/>
              <a:t>Other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98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analyze observational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but only because we cannot conduct a randomized trial</a:t>
            </a:r>
          </a:p>
          <a:p>
            <a:endParaRPr lang="en-US" dirty="0"/>
          </a:p>
          <a:p>
            <a:r>
              <a:rPr lang="en-US" dirty="0"/>
              <a:t>Observational studies are </a:t>
            </a:r>
            <a:r>
              <a:rPr lang="en-US" b="1" dirty="0"/>
              <a:t>not</a:t>
            </a:r>
            <a:r>
              <a:rPr lang="en-US" dirty="0"/>
              <a:t> our preferred choice</a:t>
            </a:r>
          </a:p>
          <a:p>
            <a:pPr lvl="1"/>
            <a:r>
              <a:rPr lang="en-US" dirty="0"/>
              <a:t>For each observational study with a causal goal, we can imagine a hypothetical randomized trial that we would prefer to conduct</a:t>
            </a:r>
          </a:p>
          <a:p>
            <a:pPr lvl="2"/>
            <a:r>
              <a:rPr lang="en-US" dirty="0"/>
              <a:t>If only it were possible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6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Target Trial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analysis of observational data can be viewed as an attempt to emulate a (hypothetical) pragmatic randomized trial</a:t>
            </a:r>
          </a:p>
          <a:p>
            <a:pPr lvl="1"/>
            <a:r>
              <a:rPr lang="en-US" dirty="0"/>
              <a:t>As suggested more or less explicitly by many authors, including Cochran, Rubin, Feinstein, Dawid, Robins… </a:t>
            </a:r>
          </a:p>
          <a:p>
            <a:pPr lvl="2"/>
            <a:r>
              <a:rPr lang="en-US" dirty="0"/>
              <a:t>Hernán, Robins. </a:t>
            </a:r>
            <a:r>
              <a:rPr lang="en-US" i="1" dirty="0"/>
              <a:t>Am J </a:t>
            </a:r>
            <a:r>
              <a:rPr lang="en-US" i="1" dirty="0" err="1"/>
              <a:t>Epidemiol</a:t>
            </a:r>
            <a:r>
              <a:rPr lang="en-US" dirty="0"/>
              <a:t> 2016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93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Procedure to answer </a:t>
            </a:r>
            <a:br>
              <a:rPr lang="en-US" dirty="0"/>
            </a:br>
            <a:r>
              <a:rPr lang="en-US" dirty="0"/>
              <a:t>comparative effectiveness 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#1</a:t>
            </a:r>
          </a:p>
          <a:p>
            <a:pPr lvl="1"/>
            <a:r>
              <a:rPr lang="en-US" dirty="0"/>
              <a:t>Describe the protocol of the target trial</a:t>
            </a:r>
          </a:p>
          <a:p>
            <a:r>
              <a:rPr lang="en-US" dirty="0"/>
              <a:t>Step #2</a:t>
            </a:r>
          </a:p>
          <a:p>
            <a:pPr lvl="1"/>
            <a:r>
              <a:rPr lang="en-US" dirty="0"/>
              <a:t>Option A</a:t>
            </a:r>
          </a:p>
          <a:p>
            <a:pPr lvl="2"/>
            <a:r>
              <a:rPr lang="en-US" dirty="0"/>
              <a:t>Conduct the target trial</a:t>
            </a:r>
          </a:p>
          <a:p>
            <a:pPr lvl="1"/>
            <a:r>
              <a:rPr lang="en-US" dirty="0"/>
              <a:t>Option B </a:t>
            </a:r>
          </a:p>
          <a:p>
            <a:pPr lvl="2"/>
            <a:r>
              <a:rPr lang="en-US" dirty="0"/>
              <a:t>Use observational data to </a:t>
            </a:r>
            <a:r>
              <a:rPr lang="en-US" b="1" dirty="0"/>
              <a:t>explicitly</a:t>
            </a:r>
            <a:r>
              <a:rPr lang="en-US" dirty="0"/>
              <a:t> emulate the target trial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42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812800" y="457200"/>
            <a:ext cx="5208588" cy="914399"/>
          </a:xfrm>
        </p:spPr>
        <p:txBody>
          <a:bodyPr/>
          <a:lstStyle/>
          <a:p>
            <a:r>
              <a:rPr lang="en-US" dirty="0"/>
              <a:t>Key elements of </a:t>
            </a:r>
          </a:p>
          <a:p>
            <a:r>
              <a:rPr lang="en-US" dirty="0"/>
              <a:t>target trial protocol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797560" y="1888331"/>
            <a:ext cx="5208588" cy="42973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dirty="0"/>
              <a:t>Strategies</a:t>
            </a:r>
          </a:p>
          <a:p>
            <a:r>
              <a:rPr lang="en-US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169026" y="228601"/>
            <a:ext cx="4117974" cy="1142998"/>
          </a:xfrm>
        </p:spPr>
        <p:txBody>
          <a:bodyPr/>
          <a:lstStyle/>
          <a:p>
            <a:r>
              <a:rPr lang="en-US" dirty="0"/>
              <a:t>Observational study needs to emulate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6146166" y="1888331"/>
            <a:ext cx="5260974" cy="43735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dirty="0"/>
              <a:t>Strategies</a:t>
            </a:r>
          </a:p>
          <a:p>
            <a:r>
              <a:rPr lang="en-US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3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2017: Examples of Target Trials </a:t>
            </a:r>
            <a:br>
              <a:rPr lang="en-US" dirty="0"/>
            </a:br>
            <a:r>
              <a:rPr lang="en-US" dirty="0"/>
              <a:t>emulated using observational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Seeger</a:t>
            </a:r>
          </a:p>
          <a:p>
            <a:pPr lvl="1"/>
            <a:r>
              <a:rPr lang="en-US" dirty="0"/>
              <a:t>Statin initiation and acute myocardial infarction</a:t>
            </a:r>
          </a:p>
          <a:p>
            <a:r>
              <a:rPr lang="en-US" dirty="0"/>
              <a:t>Patel</a:t>
            </a:r>
          </a:p>
          <a:p>
            <a:pPr lvl="1"/>
            <a:r>
              <a:rPr lang="en-US" dirty="0"/>
              <a:t>Antiretroviral therapy and survival of HIV-positive children</a:t>
            </a:r>
          </a:p>
          <a:p>
            <a:pPr lvl="1"/>
            <a:r>
              <a:rPr lang="en-US" dirty="0"/>
              <a:t>In utero exposure to atazanavir and neurodevelopment</a:t>
            </a:r>
          </a:p>
          <a:p>
            <a:r>
              <a:rPr lang="en-US" dirty="0"/>
              <a:t>Swanson</a:t>
            </a:r>
          </a:p>
          <a:p>
            <a:pPr lvl="1"/>
            <a:r>
              <a:rPr lang="en-US" dirty="0"/>
              <a:t>Sigmoidoscopy screening and colorectal cancer</a:t>
            </a:r>
          </a:p>
          <a:p>
            <a:pPr lvl="1"/>
            <a:r>
              <a:rPr lang="en-US" dirty="0"/>
              <a:t>Antidepressants during pregnancy and depression</a:t>
            </a:r>
          </a:p>
          <a:p>
            <a:r>
              <a:rPr lang="en-US" dirty="0"/>
              <a:t>Young</a:t>
            </a:r>
          </a:p>
          <a:p>
            <a:pPr lvl="1"/>
            <a:r>
              <a:rPr lang="en-US" dirty="0"/>
              <a:t>Fish consumption and coronary heart disease</a:t>
            </a:r>
          </a:p>
          <a:p>
            <a:pPr lvl="1"/>
            <a:r>
              <a:rPr lang="en-US" dirty="0"/>
              <a:t>Strategies for initiation of antiretroviral therapy and mortality</a:t>
            </a:r>
          </a:p>
          <a:p>
            <a:r>
              <a:rPr lang="en-US" dirty="0"/>
              <a:t>Cain</a:t>
            </a:r>
          </a:p>
          <a:p>
            <a:pPr lvl="1"/>
            <a:r>
              <a:rPr lang="en-US" dirty="0"/>
              <a:t>Strategies to monitor HIV-positive patients and mortality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10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Estimating treatment effects (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Drukker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Observational data (Rosen-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Zvi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/>
              <a:t>Propensity scores (Seeger)</a:t>
            </a:r>
          </a:p>
          <a:p>
            <a:r>
              <a:rPr lang="en-US" dirty="0"/>
              <a:t>IV estimation (Swanson) </a:t>
            </a:r>
          </a:p>
          <a:p>
            <a:r>
              <a:rPr lang="en-US" dirty="0"/>
              <a:t>IP weighting (Patel, Cain)</a:t>
            </a:r>
          </a:p>
          <a:p>
            <a:r>
              <a:rPr lang="en-US" dirty="0"/>
              <a:t>G-formula (Young)</a:t>
            </a:r>
          </a:p>
          <a:p>
            <a:r>
              <a:rPr lang="en-US" dirty="0"/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9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Procedure to answer CER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#1</a:t>
            </a:r>
          </a:p>
          <a:p>
            <a:pPr lvl="1"/>
            <a:r>
              <a:rPr lang="en-US" dirty="0"/>
              <a:t>Describe the protocol of the target trial</a:t>
            </a:r>
          </a:p>
          <a:p>
            <a:r>
              <a:rPr lang="en-US" dirty="0"/>
              <a:t>Step #2</a:t>
            </a:r>
          </a:p>
          <a:p>
            <a:pPr lvl="1"/>
            <a:r>
              <a:rPr lang="en-US" dirty="0"/>
              <a:t>Option A</a:t>
            </a:r>
          </a:p>
          <a:p>
            <a:pPr lvl="2"/>
            <a:r>
              <a:rPr lang="en-US" dirty="0"/>
              <a:t>Conduct the target trial</a:t>
            </a:r>
          </a:p>
          <a:p>
            <a:pPr lvl="1"/>
            <a:r>
              <a:rPr lang="en-US" dirty="0"/>
              <a:t>Option B </a:t>
            </a:r>
          </a:p>
          <a:p>
            <a:pPr lvl="2"/>
            <a:r>
              <a:rPr lang="en-US" dirty="0"/>
              <a:t>Use observational data to explicitly emulate the target trial</a:t>
            </a:r>
          </a:p>
          <a:p>
            <a:pPr lvl="2"/>
            <a:r>
              <a:rPr lang="en-US" dirty="0"/>
              <a:t>Apply appropriate causal inference analytics to estimate the effects of interest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2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812800" y="457200"/>
            <a:ext cx="5208588" cy="914399"/>
          </a:xfrm>
        </p:spPr>
        <p:txBody>
          <a:bodyPr/>
          <a:lstStyle/>
          <a:p>
            <a:r>
              <a:rPr lang="en-US" dirty="0"/>
              <a:t>Key elements of </a:t>
            </a:r>
          </a:p>
          <a:p>
            <a:r>
              <a:rPr lang="en-US" dirty="0"/>
              <a:t>target trial protocol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797560" y="1888331"/>
            <a:ext cx="5208588" cy="42973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dirty="0"/>
              <a:t>Strategies</a:t>
            </a:r>
          </a:p>
          <a:p>
            <a:r>
              <a:rPr lang="en-US" b="1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169026" y="228601"/>
            <a:ext cx="4117974" cy="1142998"/>
          </a:xfrm>
        </p:spPr>
        <p:txBody>
          <a:bodyPr/>
          <a:lstStyle/>
          <a:p>
            <a:r>
              <a:rPr lang="en-US" dirty="0"/>
              <a:t>Observational study needs to emulate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6146166" y="1888331"/>
            <a:ext cx="5260974" cy="43735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dirty="0"/>
              <a:t>Strategies</a:t>
            </a:r>
          </a:p>
          <a:p>
            <a:r>
              <a:rPr lang="en-US" b="1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167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Observational analyses are, by definition, based on nonrandomized treatments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Individuals receiving each treatment may not be comparable on average</a:t>
            </a:r>
          </a:p>
          <a:p>
            <a:pPr lvl="1"/>
            <a:r>
              <a:rPr lang="en-US" dirty="0"/>
              <a:t>Confounding</a:t>
            </a:r>
          </a:p>
          <a:p>
            <a:r>
              <a:rPr lang="en-US" dirty="0"/>
              <a:t>Emulation of randomization requires measuring and adjusting for confounding factors</a:t>
            </a:r>
          </a:p>
          <a:p>
            <a:r>
              <a:rPr lang="en-US" dirty="0"/>
              <a:t>If insufficient information on baseline confounders</a:t>
            </a:r>
          </a:p>
          <a:p>
            <a:pPr lvl="1"/>
            <a:r>
              <a:rPr lang="en-US" dirty="0"/>
              <a:t>then successful emulation of the target trial’s random assignment is not possible</a:t>
            </a:r>
          </a:p>
          <a:p>
            <a:pPr lvl="1"/>
            <a:r>
              <a:rPr lang="en-US" dirty="0"/>
              <a:t>Confounding bias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23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Emulation of randomization r</a:t>
            </a:r>
            <a:r>
              <a:rPr lang="en-US" dirty="0"/>
              <a:t>equires adjustment for confounding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Adjustment methods include</a:t>
            </a:r>
          </a:p>
          <a:p>
            <a:pPr lvl="1"/>
            <a:r>
              <a:rPr lang="en-US" dirty="0"/>
              <a:t>matching, stratification/regression</a:t>
            </a:r>
          </a:p>
          <a:p>
            <a:pPr lvl="2"/>
            <a:r>
              <a:rPr lang="en-US" dirty="0"/>
              <a:t>with or without </a:t>
            </a:r>
            <a:r>
              <a:rPr lang="en-US" b="1" dirty="0"/>
              <a:t>propensity scores</a:t>
            </a:r>
          </a:p>
          <a:p>
            <a:pPr lvl="1"/>
            <a:r>
              <a:rPr lang="en-US" dirty="0"/>
              <a:t>standardization/g-formula </a:t>
            </a:r>
          </a:p>
          <a:p>
            <a:pPr lvl="1"/>
            <a:r>
              <a:rPr lang="en-US" dirty="0"/>
              <a:t>IP weighting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dirty="0"/>
              <a:t>Confounding adjustment methods are used to emulate randomization</a:t>
            </a:r>
          </a:p>
          <a:p>
            <a:pPr lvl="1"/>
            <a:r>
              <a:rPr lang="en-US" dirty="0"/>
              <a:t>Sometimes referred to as “causal inference methods”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57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Estimating treatment effects (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Drukker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Observational data (Rosen-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Zvi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Propensity scores (Seeger)</a:t>
            </a:r>
          </a:p>
          <a:p>
            <a:r>
              <a:rPr lang="en-US" dirty="0"/>
              <a:t>IV estimation (Swanson) </a:t>
            </a:r>
          </a:p>
          <a:p>
            <a:r>
              <a:rPr lang="en-US" dirty="0"/>
              <a:t>IP weighting (Patel, Cain)</a:t>
            </a:r>
          </a:p>
          <a:p>
            <a:r>
              <a:rPr lang="en-US" dirty="0"/>
              <a:t>G-formula (Young)</a:t>
            </a:r>
          </a:p>
          <a:p>
            <a:r>
              <a:rPr lang="en-US" dirty="0"/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43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812800" y="457200"/>
            <a:ext cx="5208588" cy="914399"/>
          </a:xfrm>
        </p:spPr>
        <p:txBody>
          <a:bodyPr/>
          <a:lstStyle/>
          <a:p>
            <a:r>
              <a:rPr lang="en-US" dirty="0"/>
              <a:t>Key elements of </a:t>
            </a:r>
          </a:p>
          <a:p>
            <a:r>
              <a:rPr lang="en-US" dirty="0"/>
              <a:t>target trial protocol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797560" y="1888331"/>
            <a:ext cx="5208588" cy="42973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dirty="0"/>
              <a:t>Strategies</a:t>
            </a:r>
          </a:p>
          <a:p>
            <a:r>
              <a:rPr lang="en-US" b="1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169026" y="228601"/>
            <a:ext cx="4117974" cy="1142998"/>
          </a:xfrm>
        </p:spPr>
        <p:txBody>
          <a:bodyPr/>
          <a:lstStyle/>
          <a:p>
            <a:r>
              <a:rPr lang="en-US" dirty="0"/>
              <a:t>Observational study needs to emulate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6146166" y="1888331"/>
            <a:ext cx="5260974" cy="43735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dirty="0"/>
              <a:t>Strategies</a:t>
            </a:r>
          </a:p>
          <a:p>
            <a:r>
              <a:rPr lang="en-US" b="1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28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Emulation of randomization requires measuring and adjusting for confounding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insufficient information on baseline confounders</a:t>
            </a:r>
          </a:p>
          <a:p>
            <a:pPr lvl="1"/>
            <a:r>
              <a:rPr lang="en-US" dirty="0"/>
              <a:t>then successful emulation of the target trial’s random assignment is not possible</a:t>
            </a:r>
          </a:p>
          <a:p>
            <a:pPr lvl="1"/>
            <a:r>
              <a:rPr lang="en-US" dirty="0"/>
              <a:t>Confounding bias</a:t>
            </a:r>
          </a:p>
          <a:p>
            <a:pPr lvl="1"/>
            <a:endParaRPr lang="en-US" dirty="0"/>
          </a:p>
          <a:p>
            <a:r>
              <a:rPr lang="en-US" dirty="0"/>
              <a:t>Not quite true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5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Two approaches to emulate randomization</a:t>
            </a:r>
            <a:br>
              <a:rPr lang="en-US" sz="3600" dirty="0"/>
            </a:br>
            <a:r>
              <a:rPr lang="en-US" sz="3000" dirty="0"/>
              <a:t>(Two approaches to adjust for confounding)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Correctly measure and appropriately adjust for all confounders</a:t>
            </a:r>
          </a:p>
          <a:p>
            <a:pPr lvl="1"/>
            <a:r>
              <a:rPr lang="en-US" dirty="0"/>
              <a:t>Stratification/regression, matching</a:t>
            </a:r>
          </a:p>
          <a:p>
            <a:pPr lvl="2"/>
            <a:r>
              <a:rPr lang="en-US" dirty="0"/>
              <a:t>with or without propensity scores</a:t>
            </a:r>
          </a:p>
          <a:p>
            <a:pPr lvl="1"/>
            <a:r>
              <a:rPr lang="en-US" dirty="0"/>
              <a:t>G-methods: standardization/g-formula, g-estimation, IP weighting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Exploit sources of randomness in the data to adjust for confounding without measuring the confounders</a:t>
            </a:r>
          </a:p>
          <a:p>
            <a:pPr lvl="1"/>
            <a:r>
              <a:rPr lang="en-US" dirty="0"/>
              <a:t>instrumental variable estimation, regression discontinuity, etc.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3225472" y="2165468"/>
              <a:ext cx="7920" cy="118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2731" y="2154636"/>
                <a:ext cx="29958" cy="321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4237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Instrumental variable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not require that all confounders are measured and adjusted for</a:t>
            </a:r>
          </a:p>
          <a:p>
            <a:r>
              <a:rPr lang="en-US" dirty="0"/>
              <a:t>In fact, one does not need to even know which the confounders are</a:t>
            </a:r>
          </a:p>
          <a:p>
            <a:endParaRPr lang="en-US" dirty="0"/>
          </a:p>
          <a:p>
            <a:r>
              <a:rPr lang="en-US" dirty="0"/>
              <a:t>But require other (often very strong) conditions for the validity of the estimates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58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Estimating treatment effects (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Drukker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Observational data (Rosen-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Zvi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Propensity scores (Seeger)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IV estimation (Swanson)</a:t>
            </a:r>
            <a:r>
              <a:rPr lang="en-US" dirty="0"/>
              <a:t> </a:t>
            </a:r>
          </a:p>
          <a:p>
            <a:r>
              <a:rPr lang="en-US" dirty="0"/>
              <a:t>IP weighting (Patel, Cain)</a:t>
            </a:r>
          </a:p>
          <a:p>
            <a:r>
              <a:rPr lang="en-US" dirty="0"/>
              <a:t>G-formula (Young)</a:t>
            </a:r>
          </a:p>
          <a:p>
            <a:r>
              <a:rPr lang="en-US" dirty="0"/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44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812800" y="457200"/>
            <a:ext cx="5208588" cy="914399"/>
          </a:xfrm>
        </p:spPr>
        <p:txBody>
          <a:bodyPr/>
          <a:lstStyle/>
          <a:p>
            <a:r>
              <a:rPr lang="en-US" dirty="0"/>
              <a:t>Key elements of </a:t>
            </a:r>
          </a:p>
          <a:p>
            <a:r>
              <a:rPr lang="en-US" dirty="0"/>
              <a:t>target trial protocol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797560" y="1888331"/>
            <a:ext cx="5208588" cy="42973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b="1" dirty="0"/>
              <a:t>Strategies</a:t>
            </a:r>
          </a:p>
          <a:p>
            <a:pPr lvl="1"/>
            <a:r>
              <a:rPr lang="en-US" dirty="0"/>
              <a:t>assigned at start of follow-up</a:t>
            </a:r>
          </a:p>
          <a:p>
            <a:r>
              <a:rPr lang="en-US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169026" y="228601"/>
            <a:ext cx="4117974" cy="1142998"/>
          </a:xfrm>
        </p:spPr>
        <p:txBody>
          <a:bodyPr/>
          <a:lstStyle/>
          <a:p>
            <a:r>
              <a:rPr lang="en-US" dirty="0"/>
              <a:t>Observational study needs to emulate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6146166" y="1888331"/>
            <a:ext cx="5260974" cy="4373563"/>
          </a:xfrm>
        </p:spPr>
        <p:txBody>
          <a:bodyPr/>
          <a:lstStyle/>
          <a:p>
            <a:r>
              <a:rPr lang="en-US" dirty="0"/>
              <a:t>Eligibility criteria</a:t>
            </a:r>
          </a:p>
          <a:p>
            <a:r>
              <a:rPr lang="en-US" b="1" dirty="0"/>
              <a:t>Strategies</a:t>
            </a:r>
          </a:p>
          <a:p>
            <a:pPr lvl="1"/>
            <a:r>
              <a:rPr lang="en-US" dirty="0"/>
              <a:t>followed from start of follow-up</a:t>
            </a:r>
          </a:p>
          <a:p>
            <a:r>
              <a:rPr lang="en-US" dirty="0"/>
              <a:t>Randomized assignment</a:t>
            </a:r>
          </a:p>
          <a:p>
            <a:r>
              <a:rPr lang="en-US" dirty="0"/>
              <a:t>Start/End follow-up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Causal contrast(s) of interest</a:t>
            </a:r>
          </a:p>
          <a:p>
            <a:r>
              <a:rPr lang="en-US" dirty="0"/>
              <a:t>Analysis plan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87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Classification of treatment strategies </a:t>
            </a:r>
            <a:br>
              <a:rPr lang="en-US" dirty="0"/>
            </a:br>
            <a:r>
              <a:rPr lang="en-US" dirty="0"/>
              <a:t>according to their time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Point</a:t>
            </a:r>
            <a:r>
              <a:rPr lang="en-US" dirty="0"/>
              <a:t> interventions</a:t>
            </a:r>
          </a:p>
          <a:p>
            <a:pPr lvl="1"/>
            <a:r>
              <a:rPr lang="en-US" dirty="0"/>
              <a:t>Intervention occurs at a single time</a:t>
            </a:r>
          </a:p>
          <a:p>
            <a:pPr lvl="1"/>
            <a:r>
              <a:rPr lang="en-US" dirty="0"/>
              <a:t>Examples: one-dose vaccination, short-lived traumatic event, surgery…</a:t>
            </a:r>
          </a:p>
          <a:p>
            <a:pPr lvl="2"/>
            <a:r>
              <a:rPr lang="en-US" dirty="0"/>
              <a:t>Intention-to-treat effects in RCTs are about point interventions</a:t>
            </a:r>
          </a:p>
          <a:p>
            <a:r>
              <a:rPr lang="en-US" b="1" dirty="0"/>
              <a:t>Sustained</a:t>
            </a:r>
            <a:r>
              <a:rPr lang="en-US" dirty="0"/>
              <a:t> strategies</a:t>
            </a:r>
          </a:p>
          <a:p>
            <a:pPr lvl="1"/>
            <a:r>
              <a:rPr lang="en-US" dirty="0"/>
              <a:t>Interventions occur at several times</a:t>
            </a:r>
          </a:p>
          <a:p>
            <a:pPr lvl="1"/>
            <a:r>
              <a:rPr lang="en-US" dirty="0"/>
              <a:t>Examples: medical treatments, lifestyle, environmental exposures… </a:t>
            </a:r>
          </a:p>
          <a:p>
            <a:pPr lvl="1"/>
            <a:r>
              <a:rPr lang="en-US" dirty="0"/>
              <a:t>Many (most?) questions are about sustained exposures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51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Classification of </a:t>
            </a:r>
            <a:br>
              <a:rPr lang="en-US" dirty="0"/>
            </a:br>
            <a:r>
              <a:rPr lang="en-US" b="1" dirty="0"/>
              <a:t>sustained</a:t>
            </a:r>
            <a:r>
              <a:rPr lang="en-US" dirty="0"/>
              <a:t> treatment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Static</a:t>
            </a:r>
          </a:p>
          <a:p>
            <a:pPr lvl="1"/>
            <a:r>
              <a:rPr lang="en-US" dirty="0"/>
              <a:t>a fixed strategy for everyone</a:t>
            </a:r>
          </a:p>
          <a:p>
            <a:pPr lvl="1"/>
            <a:r>
              <a:rPr lang="en-US" dirty="0"/>
              <a:t>Example: treat with 150mg of daily aspirin during 5 years</a:t>
            </a:r>
          </a:p>
          <a:p>
            <a:r>
              <a:rPr lang="en-US" dirty="0"/>
              <a:t>Dynamic</a:t>
            </a:r>
          </a:p>
          <a:p>
            <a:pPr lvl="1"/>
            <a:r>
              <a:rPr lang="en-US" dirty="0"/>
              <a:t>a strategy that assigns different values to different individuals as a function of their evolving characteristics</a:t>
            </a:r>
          </a:p>
          <a:p>
            <a:pPr lvl="1"/>
            <a:r>
              <a:rPr lang="en-US" dirty="0"/>
              <a:t>Example: start aspirin treatment if coronary heart disease, stop if stroke</a:t>
            </a: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27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Choice of confounding adjustment method depends on type of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Comparison of strategies involving point interventions only</a:t>
            </a:r>
          </a:p>
          <a:p>
            <a:pPr lvl="1"/>
            <a:r>
              <a:rPr lang="en-US" dirty="0"/>
              <a:t>All methods work </a:t>
            </a:r>
          </a:p>
          <a:p>
            <a:pPr lvl="1"/>
            <a:r>
              <a:rPr lang="en-US" dirty="0"/>
              <a:t>if all confounders are measured or the instrumental variable conditions hold</a:t>
            </a:r>
          </a:p>
          <a:p>
            <a:r>
              <a:rPr lang="en-US" dirty="0"/>
              <a:t>Comparison of sustained strategies</a:t>
            </a:r>
          </a:p>
          <a:p>
            <a:pPr lvl="1"/>
            <a:r>
              <a:rPr lang="en-US" dirty="0"/>
              <a:t>Generally only g-methods work</a:t>
            </a:r>
          </a:p>
          <a:p>
            <a:pPr lvl="1"/>
            <a:r>
              <a:rPr lang="en-US" dirty="0"/>
              <a:t>Developed by Robins and collaborators since 1986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89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96986"/>
            <a:ext cx="9286875" cy="1216025"/>
          </a:xfrm>
        </p:spPr>
        <p:txBody>
          <a:bodyPr/>
          <a:lstStyle/>
          <a:p>
            <a:r>
              <a:rPr lang="en-US" dirty="0"/>
              <a:t>Comparative effects of </a:t>
            </a:r>
            <a:br>
              <a:rPr lang="en-US" dirty="0"/>
            </a:br>
            <a:r>
              <a:rPr lang="en-US" dirty="0"/>
              <a:t>point 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Time-fixed treatment implies time-fixed (i.e., baseline) confounding</a:t>
            </a:r>
          </a:p>
          <a:p>
            <a:endParaRPr lang="en-US" dirty="0"/>
          </a:p>
          <a:p>
            <a:r>
              <a:rPr lang="en-US" dirty="0"/>
              <a:t>Any adjustment method will correctly adjust for measured baseline confounders</a:t>
            </a:r>
          </a:p>
          <a:p>
            <a:pPr lvl="1"/>
            <a:r>
              <a:rPr lang="en-US" dirty="0"/>
              <a:t>e.g., outcome regression such as logistic or Cox regression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64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Comparative effect of </a:t>
            </a:r>
            <a:br>
              <a:rPr lang="en-US" dirty="0"/>
            </a:br>
            <a:r>
              <a:rPr lang="en-US" dirty="0"/>
              <a:t>sustained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Time-varying treatments imply time-varying confounders</a:t>
            </a:r>
          </a:p>
          <a:p>
            <a:pPr lvl="1"/>
            <a:r>
              <a:rPr lang="en-US" dirty="0"/>
              <a:t>possible treatment-confounder feedback</a:t>
            </a:r>
          </a:p>
          <a:p>
            <a:r>
              <a:rPr lang="en-US" dirty="0"/>
              <a:t>Conventional methods may introduce bias even when sufficient data are available on</a:t>
            </a:r>
          </a:p>
          <a:p>
            <a:pPr lvl="1"/>
            <a:r>
              <a:rPr lang="en-US" dirty="0"/>
              <a:t>Time-varying treatments and time-varying confounders</a:t>
            </a:r>
          </a:p>
          <a:p>
            <a:r>
              <a:rPr lang="en-US" dirty="0"/>
              <a:t>G-methods can appropriately handle treatment-confounder feedback</a:t>
            </a:r>
          </a:p>
          <a:p>
            <a:pPr lvl="1"/>
            <a:r>
              <a:rPr lang="en-US" dirty="0"/>
              <a:t>Sometimes referred to as “causal” methods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65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Hernán - Putting it all together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C4A9-DEEA-4866-98B8-E990B163DCBD}" type="slidenum">
              <a:rPr lang="en-US"/>
              <a:pPr/>
              <a:t>32</a:t>
            </a:fld>
            <a:endParaRPr lang="en-US"/>
          </a:p>
        </p:txBody>
      </p:sp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Treatment-confounder feedback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757383" y="1790472"/>
            <a:ext cx="3997325" cy="234817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i="1" dirty="0">
                <a:latin typeface="Times New Roman" pitchFamily="18" charset="0"/>
              </a:rPr>
              <a:t>A</a:t>
            </a:r>
            <a:r>
              <a:rPr lang="en-US" sz="2200" i="1" baseline="-25000" dirty="0">
                <a:latin typeface="Times New Roman" pitchFamily="18" charset="0"/>
              </a:rPr>
              <a:t>t</a:t>
            </a:r>
            <a:r>
              <a:rPr lang="en-US" sz="2200" dirty="0"/>
              <a:t>: Antiretroviral therapy</a:t>
            </a:r>
            <a:endParaRPr lang="en-US" sz="2200" i="1" dirty="0"/>
          </a:p>
          <a:p>
            <a:pPr>
              <a:lnSpc>
                <a:spcPct val="80000"/>
              </a:lnSpc>
              <a:buNone/>
            </a:pPr>
            <a:r>
              <a:rPr lang="en-US" sz="2200" i="1" dirty="0">
                <a:latin typeface="Times New Roman" pitchFamily="18" charset="0"/>
              </a:rPr>
              <a:t>Y</a:t>
            </a:r>
            <a:r>
              <a:rPr lang="en-US" sz="2200" dirty="0"/>
              <a:t>: Outcome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i="1" dirty="0">
                <a:latin typeface="Times New Roman" pitchFamily="18" charset="0"/>
              </a:rPr>
              <a:t>L</a:t>
            </a:r>
            <a:r>
              <a:rPr lang="en-US" sz="2200" i="1" baseline="-25000" dirty="0">
                <a:latin typeface="Times New Roman" pitchFamily="18" charset="0"/>
              </a:rPr>
              <a:t>t</a:t>
            </a:r>
            <a:r>
              <a:rPr lang="en-US" sz="2200" dirty="0"/>
              <a:t>: CD4 cell count</a:t>
            </a:r>
            <a:endParaRPr lang="en-US" sz="2200" i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i="1" dirty="0">
                <a:latin typeface="Times New Roman" pitchFamily="18" charset="0"/>
              </a:rPr>
              <a:t>U</a:t>
            </a:r>
            <a:r>
              <a:rPr lang="en-US" sz="2200" dirty="0"/>
              <a:t>: Immunologic status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200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2195512" y="1905001"/>
            <a:ext cx="4129088" cy="1521226"/>
            <a:chOff x="1066800" y="2436167"/>
            <a:chExt cx="3886200" cy="1419013"/>
          </a:xfrm>
        </p:grpSpPr>
        <p:grpSp>
          <p:nvGrpSpPr>
            <p:cNvPr id="9" name="Group 8"/>
            <p:cNvGrpSpPr/>
            <p:nvPr/>
          </p:nvGrpSpPr>
          <p:grpSpPr>
            <a:xfrm>
              <a:off x="1066800" y="2438400"/>
              <a:ext cx="3886200" cy="1416780"/>
              <a:chOff x="1066800" y="2438400"/>
              <a:chExt cx="3886200" cy="1416780"/>
            </a:xfrm>
          </p:grpSpPr>
          <p:grpSp>
            <p:nvGrpSpPr>
              <p:cNvPr id="11" name="Group 8"/>
              <p:cNvGrpSpPr/>
              <p:nvPr/>
            </p:nvGrpSpPr>
            <p:grpSpPr>
              <a:xfrm>
                <a:off x="1066800" y="2438400"/>
                <a:ext cx="2286000" cy="430645"/>
                <a:chOff x="1066800" y="2438400"/>
                <a:chExt cx="2286000" cy="430645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1066800" y="2438400"/>
                  <a:ext cx="609600" cy="4306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r>
                    <a:rPr lang="en-US" sz="2400" baseline="-25000" dirty="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2286000" y="2438400"/>
                  <a:ext cx="609600" cy="4306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Times New Roman" pitchFamily="18" charset="0"/>
                      <a:cs typeface="Times New Roman" pitchFamily="18" charset="0"/>
                    </a:rPr>
                    <a:t>L</a:t>
                  </a:r>
                  <a:r>
                    <a:rPr lang="en-US" sz="2400" baseline="-25000" dirty="0"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2667000" y="2667000"/>
                  <a:ext cx="685800" cy="158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Straight Arrow Connector 11"/>
              <p:cNvCxnSpPr/>
              <p:nvPr/>
            </p:nvCxnSpPr>
            <p:spPr>
              <a:xfrm>
                <a:off x="1481136" y="2667000"/>
                <a:ext cx="838200" cy="223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4343400" y="2438400"/>
                <a:ext cx="609600" cy="430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Y</a:t>
                </a:r>
                <a:endParaRPr lang="en-US" sz="2400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66800" y="3424535"/>
                <a:ext cx="609600" cy="430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U</a:t>
                </a: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1459684" y="2726422"/>
                <a:ext cx="2944536" cy="914400"/>
              </a:xfrm>
              <a:custGeom>
                <a:avLst/>
                <a:gdLst>
                  <a:gd name="connsiteX0" fmla="*/ 0 w 2944536"/>
                  <a:gd name="connsiteY0" fmla="*/ 914400 h 914400"/>
                  <a:gd name="connsiteX1" fmla="*/ 1182848 w 2944536"/>
                  <a:gd name="connsiteY1" fmla="*/ 771787 h 914400"/>
                  <a:gd name="connsiteX2" fmla="*/ 2063692 w 2944536"/>
                  <a:gd name="connsiteY2" fmla="*/ 570451 h 914400"/>
                  <a:gd name="connsiteX3" fmla="*/ 2944536 w 2944536"/>
                  <a:gd name="connsiteY3" fmla="*/ 0 h 914400"/>
                  <a:gd name="connsiteX4" fmla="*/ 2944536 w 2944536"/>
                  <a:gd name="connsiteY4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4536" h="914400">
                    <a:moveTo>
                      <a:pt x="0" y="914400"/>
                    </a:moveTo>
                    <a:cubicBezTo>
                      <a:pt x="419449" y="871756"/>
                      <a:pt x="838899" y="829112"/>
                      <a:pt x="1182848" y="771787"/>
                    </a:cubicBezTo>
                    <a:cubicBezTo>
                      <a:pt x="1526797" y="714462"/>
                      <a:pt x="1770077" y="699082"/>
                      <a:pt x="2063692" y="570451"/>
                    </a:cubicBezTo>
                    <a:cubicBezTo>
                      <a:pt x="2357307" y="441820"/>
                      <a:pt x="2944536" y="0"/>
                      <a:pt x="2944536" y="0"/>
                    </a:cubicBezTo>
                    <a:lnTo>
                      <a:pt x="2944536" y="0"/>
                    </a:lnTo>
                  </a:path>
                </a:pathLst>
              </a:custGeom>
              <a:ln w="2540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V="1">
                <a:off x="1447800" y="2819400"/>
                <a:ext cx="914400" cy="6858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3326476" y="2436167"/>
              <a:ext cx="609600" cy="430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sz="2400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812800" y="3891764"/>
            <a:ext cx="10541000" cy="21280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is treatment-confounder feedback if the time-varying confounders are affected by previous treatment</a:t>
            </a:r>
          </a:p>
          <a:p>
            <a:pPr lvl="1"/>
            <a:r>
              <a:rPr lang="en-US" dirty="0"/>
              <a:t>Confounder on the causal pathway NOT necessary for bias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897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G-methods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Parametric g-formula</a:t>
            </a:r>
          </a:p>
          <a:p>
            <a:pPr lvl="1"/>
            <a:r>
              <a:rPr lang="en-US" dirty="0"/>
              <a:t>Robins 1986</a:t>
            </a:r>
          </a:p>
          <a:p>
            <a:r>
              <a:rPr lang="en-US" dirty="0"/>
              <a:t>G-estimation of nested structural models </a:t>
            </a:r>
          </a:p>
          <a:p>
            <a:pPr lvl="1"/>
            <a:r>
              <a:rPr lang="en-US" dirty="0"/>
              <a:t>Robins 1989, 1991</a:t>
            </a:r>
          </a:p>
          <a:p>
            <a:r>
              <a:rPr lang="en-US" dirty="0"/>
              <a:t>IP weighting of marginal structural models</a:t>
            </a:r>
          </a:p>
          <a:p>
            <a:pPr lvl="1"/>
            <a:r>
              <a:rPr lang="en-US" dirty="0"/>
              <a:t>Robins 1998</a:t>
            </a:r>
          </a:p>
          <a:p>
            <a:endParaRPr lang="en-US" dirty="0"/>
          </a:p>
          <a:p>
            <a:r>
              <a:rPr lang="en-US" dirty="0"/>
              <a:t>Doubly-robust versions</a:t>
            </a:r>
          </a:p>
          <a:p>
            <a:pPr lvl="1"/>
            <a:r>
              <a:rPr lang="en-US" dirty="0"/>
              <a:t>Bang, Robins, </a:t>
            </a:r>
            <a:r>
              <a:rPr lang="en-US" dirty="0" err="1"/>
              <a:t>Vanderlaan</a:t>
            </a:r>
            <a:r>
              <a:rPr lang="en-US" dirty="0"/>
              <a:t>, Rotnitzky…</a:t>
            </a:r>
          </a:p>
          <a:p>
            <a:pPr lvl="1"/>
            <a:r>
              <a:rPr lang="en-US" dirty="0"/>
              <a:t>e.g., collaborative targeted maximum likelihood estimation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53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2017: </a:t>
            </a:r>
            <a:br>
              <a:rPr lang="en-US" dirty="0"/>
            </a:br>
            <a:r>
              <a:rPr lang="en-US" dirty="0"/>
              <a:t>Examples of sustained treatment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Patel</a:t>
            </a:r>
          </a:p>
          <a:p>
            <a:pPr lvl="1"/>
            <a:r>
              <a:rPr lang="en-US" dirty="0"/>
              <a:t>Antiretroviral therapy and survival of HIV-positive children</a:t>
            </a:r>
          </a:p>
          <a:p>
            <a:pPr lvl="1"/>
            <a:r>
              <a:rPr lang="en-US" dirty="0"/>
              <a:t>In utero exposure to atazanavir and neurodevelopment</a:t>
            </a:r>
          </a:p>
          <a:p>
            <a:r>
              <a:rPr lang="en-US" dirty="0"/>
              <a:t>Young</a:t>
            </a:r>
          </a:p>
          <a:p>
            <a:pPr lvl="1"/>
            <a:r>
              <a:rPr lang="en-US" dirty="0"/>
              <a:t>Fish consumption and coronary heart disease</a:t>
            </a:r>
          </a:p>
          <a:p>
            <a:pPr lvl="1"/>
            <a:r>
              <a:rPr lang="en-US" dirty="0"/>
              <a:t>Strategies for initiation of antiretroviral therapy and mortality</a:t>
            </a:r>
          </a:p>
          <a:p>
            <a:r>
              <a:rPr lang="en-US" dirty="0"/>
              <a:t>Cain</a:t>
            </a:r>
          </a:p>
          <a:p>
            <a:pPr lvl="1"/>
            <a:r>
              <a:rPr lang="en-US" dirty="0"/>
              <a:t>Strategies to monitor HIV-positive patients and mortality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34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Estimating treatment effects (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Drukker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Observational data (Rosen-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Zvi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Propensity scores (Seeger)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IV estimation (Swanson)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IP weighting (Patel, Cain)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G-formula (Young)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58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Mediation analysis</a:t>
            </a:r>
            <a:br>
              <a:rPr lang="en-US" dirty="0"/>
            </a:br>
            <a:r>
              <a:rPr lang="en-US" dirty="0"/>
              <a:t>A particular application of causal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 is estimating what component of the effect of treatment is, or is not, mediated by another factor</a:t>
            </a:r>
          </a:p>
          <a:p>
            <a:pPr lvl="1"/>
            <a:r>
              <a:rPr lang="en-US" dirty="0"/>
              <a:t>Direct effect, indirect effect</a:t>
            </a:r>
          </a:p>
          <a:p>
            <a:r>
              <a:rPr lang="en-US" dirty="0"/>
              <a:t>The target trial has two treatments</a:t>
            </a:r>
          </a:p>
          <a:p>
            <a:pPr lvl="1"/>
            <a:r>
              <a:rPr lang="en-US" dirty="0"/>
              <a:t>The treatment of interest</a:t>
            </a:r>
          </a:p>
          <a:p>
            <a:pPr lvl="1"/>
            <a:r>
              <a:rPr lang="en-US" dirty="0"/>
              <a:t>The mediator</a:t>
            </a:r>
          </a:p>
          <a:p>
            <a:r>
              <a:rPr lang="en-US" dirty="0"/>
              <a:t>Need to emulate randomization for both the treatment and the mediator</a:t>
            </a:r>
          </a:p>
          <a:p>
            <a:pPr lvl="1"/>
            <a:r>
              <a:rPr lang="en-US" dirty="0"/>
              <a:t>Stronger assumptions than non-mediational analyses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33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Estimating treatment effects (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Drukker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Observational data (Rosen-</a:t>
            </a:r>
            <a:r>
              <a:rPr lang="en-US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Zvi</a:t>
            </a: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Propensity scores (Seeger)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IV estimation (Swanson)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IP weighting (Patel, Cain)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G-formula (Young)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Doubly-robust estimators (Rosenblum)</a:t>
            </a:r>
          </a:p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346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Machine learning is a method for 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for causal inference</a:t>
            </a:r>
          </a:p>
          <a:p>
            <a:endParaRPr lang="en-US" dirty="0"/>
          </a:p>
          <a:p>
            <a:r>
              <a:rPr lang="en-US" dirty="0"/>
              <a:t>Lots of active research on incorporating machine learning into causal inference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73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CIMPOD 2017</a:t>
            </a:r>
            <a:br>
              <a:rPr lang="en-US" dirty="0"/>
            </a:br>
            <a:r>
              <a:rPr lang="en-US" dirty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Estimating treatment effects (</a:t>
            </a:r>
            <a:r>
              <a:rPr lang="en-US" dirty="0" err="1"/>
              <a:t>Drukker</a:t>
            </a:r>
            <a:r>
              <a:rPr lang="en-US" dirty="0"/>
              <a:t>)</a:t>
            </a:r>
          </a:p>
          <a:p>
            <a:r>
              <a:rPr lang="en-US" dirty="0"/>
              <a:t>Observational data (Rosen-</a:t>
            </a:r>
            <a:r>
              <a:rPr lang="en-US" dirty="0" err="1"/>
              <a:t>Zvi</a:t>
            </a:r>
            <a:r>
              <a:rPr lang="en-US" dirty="0"/>
              <a:t>)</a:t>
            </a:r>
          </a:p>
          <a:p>
            <a:r>
              <a:rPr lang="en-US" dirty="0"/>
              <a:t>Propensity scores (Seeger)</a:t>
            </a:r>
          </a:p>
          <a:p>
            <a:r>
              <a:rPr lang="en-US" dirty="0"/>
              <a:t>IV estimation (Swanson) </a:t>
            </a:r>
          </a:p>
          <a:p>
            <a:r>
              <a:rPr lang="en-US" dirty="0"/>
              <a:t>IP weighting (Patel, Cain)</a:t>
            </a:r>
          </a:p>
          <a:p>
            <a:r>
              <a:rPr lang="en-US" dirty="0"/>
              <a:t>G-formula (Young)</a:t>
            </a:r>
          </a:p>
          <a:p>
            <a:r>
              <a:rPr lang="en-US" dirty="0"/>
              <a:t>Doubly-robust estimators (Rosenblum)</a:t>
            </a:r>
          </a:p>
          <a:p>
            <a:r>
              <a:rPr lang="en-US" dirty="0"/>
              <a:t>Mediation analysis (Daniel) </a:t>
            </a:r>
          </a:p>
          <a:p>
            <a:r>
              <a:rPr lang="en-US" dirty="0"/>
              <a:t>Machine learning (Rose)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952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Observational analyses are what we do when we cannot conduct a randomized trial</a:t>
            </a:r>
          </a:p>
          <a:p>
            <a:pPr lvl="1"/>
            <a:r>
              <a:rPr lang="en-US" dirty="0"/>
              <a:t>In the absence of practical and ethical constraints, sane people will always prefer a randomized trial</a:t>
            </a:r>
          </a:p>
          <a:p>
            <a:endParaRPr lang="en-US" dirty="0"/>
          </a:p>
          <a:p>
            <a:r>
              <a:rPr lang="en-US" b="1" dirty="0"/>
              <a:t>No alternative to observational studies</a:t>
            </a:r>
          </a:p>
          <a:p>
            <a:pPr lvl="1"/>
            <a:r>
              <a:rPr lang="en-US" dirty="0"/>
              <a:t>So we better keep improving them</a:t>
            </a:r>
          </a:p>
          <a:p>
            <a:pPr lvl="2"/>
            <a:r>
              <a:rPr lang="en-US" dirty="0"/>
              <a:t>because people will keep using (Big and Small) observational data to guide their decisions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Hernán - Putting it all together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21932-C0A3-44A6-8F63-F5D8CBABAA0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335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6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22668</TotalTime>
  <Words>2080</Words>
  <Application>Microsoft Office PowerPoint</Application>
  <PresentationFormat>Widescreen</PresentationFormat>
  <Paragraphs>442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Times New Roman</vt:lpstr>
      <vt:lpstr>Wingdings</vt:lpstr>
      <vt:lpstr>Verdana</vt:lpstr>
      <vt:lpstr>Profile</vt:lpstr>
      <vt:lpstr>Putting it all together   CIMPOD 2017, February 27-28</vt:lpstr>
      <vt:lpstr>Putting it all together?  In less than 30 minutes? Really?</vt:lpstr>
      <vt:lpstr>What is comparative effectiveness research?</vt:lpstr>
      <vt:lpstr>The goal of comparative effectiveness research is to help decision-makers decide</vt:lpstr>
      <vt:lpstr>Comparative effectiveness research and its purpose</vt:lpstr>
      <vt:lpstr>CIMPOD 2017 Putting it all together</vt:lpstr>
      <vt:lpstr> The situation: We need to make decisions NOW</vt:lpstr>
      <vt:lpstr>But we rarely have randomized trials</vt:lpstr>
      <vt:lpstr>Answer: We analyze observational data (pre-existing or collected for research)</vt:lpstr>
      <vt:lpstr>We analyze observational data</vt:lpstr>
      <vt:lpstr>The Target Trial</vt:lpstr>
      <vt:lpstr>Procedure to answer  comparative effectiveness research questions</vt:lpstr>
      <vt:lpstr>PowerPoint Presentation</vt:lpstr>
      <vt:lpstr>CIMPOD 2017: Examples of Target Trials  emulated using observational data</vt:lpstr>
      <vt:lpstr>CIMPOD 2017 Putting it all together</vt:lpstr>
      <vt:lpstr>Procedure to answer CER questions</vt:lpstr>
      <vt:lpstr>PowerPoint Presentation</vt:lpstr>
      <vt:lpstr> Observational analyses are, by definition, based on nonrandomized treatments</vt:lpstr>
      <vt:lpstr> Emulation of randomization requires adjustment for confounding factors</vt:lpstr>
      <vt:lpstr>CIMPOD 2017 Putting it all together</vt:lpstr>
      <vt:lpstr>PowerPoint Presentation</vt:lpstr>
      <vt:lpstr>Emulation of randomization requires measuring and adjusting for confounding factors</vt:lpstr>
      <vt:lpstr>Two approaches to emulate randomization (Two approaches to adjust for confounding)</vt:lpstr>
      <vt:lpstr>Instrumental variable methods</vt:lpstr>
      <vt:lpstr>CIMPOD 2017 Putting it all together</vt:lpstr>
      <vt:lpstr>PowerPoint Presentation</vt:lpstr>
      <vt:lpstr>Classification of treatment strategies  according to their time course</vt:lpstr>
      <vt:lpstr>Classification of  sustained treatment strategies</vt:lpstr>
      <vt:lpstr>Choice of confounding adjustment method depends on type of strategies</vt:lpstr>
      <vt:lpstr>Comparative effects of  point interventions</vt:lpstr>
      <vt:lpstr>Comparative effect of  sustained strategies</vt:lpstr>
      <vt:lpstr>Treatment-confounder feedback</vt:lpstr>
      <vt:lpstr>G-methods</vt:lpstr>
      <vt:lpstr>CIMPOD 2017:  Examples of sustained treatment strategies</vt:lpstr>
      <vt:lpstr>CIMPOD 2017 Putting it all together</vt:lpstr>
      <vt:lpstr>Mediation analysis A particular application of causal inference</vt:lpstr>
      <vt:lpstr>CIMPOD 2017 Putting it all together</vt:lpstr>
      <vt:lpstr>Machine learning is a method for prediction</vt:lpstr>
      <vt:lpstr>CIMPOD 2017 Putting it all together</vt:lpstr>
      <vt:lpstr>Remember</vt:lpstr>
    </vt:vector>
  </TitlesOfParts>
  <Company>Harvard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causal inference from observational data</dc:title>
  <dc:creator>Miguel Hernán</dc:creator>
  <cp:lastModifiedBy>MIG .</cp:lastModifiedBy>
  <cp:revision>985</cp:revision>
  <cp:lastPrinted>1601-01-01T00:00:00Z</cp:lastPrinted>
  <dcterms:created xsi:type="dcterms:W3CDTF">2001-09-25T14:29:08Z</dcterms:created>
  <dcterms:modified xsi:type="dcterms:W3CDTF">2017-02-28T19:30:26Z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